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70"/>
  </p:notesMasterIdLst>
  <p:sldIdLst>
    <p:sldId id="256" r:id="rId2"/>
    <p:sldId id="260" r:id="rId3"/>
    <p:sldId id="277" r:id="rId4"/>
    <p:sldId id="278" r:id="rId5"/>
    <p:sldId id="279" r:id="rId6"/>
    <p:sldId id="280" r:id="rId7"/>
    <p:sldId id="281" r:id="rId8"/>
    <p:sldId id="283" r:id="rId9"/>
    <p:sldId id="282" r:id="rId10"/>
    <p:sldId id="284" r:id="rId11"/>
    <p:sldId id="285" r:id="rId12"/>
    <p:sldId id="298" r:id="rId13"/>
    <p:sldId id="299" r:id="rId14"/>
    <p:sldId id="302" r:id="rId15"/>
    <p:sldId id="301" r:id="rId16"/>
    <p:sldId id="353" r:id="rId17"/>
    <p:sldId id="354" r:id="rId18"/>
    <p:sldId id="303" r:id="rId19"/>
    <p:sldId id="304" r:id="rId20"/>
    <p:sldId id="305" r:id="rId21"/>
    <p:sldId id="306" r:id="rId22"/>
    <p:sldId id="307" r:id="rId23"/>
    <p:sldId id="308" r:id="rId24"/>
    <p:sldId id="355" r:id="rId25"/>
    <p:sldId id="356" r:id="rId26"/>
    <p:sldId id="357" r:id="rId27"/>
    <p:sldId id="358" r:id="rId28"/>
    <p:sldId id="359" r:id="rId29"/>
    <p:sldId id="309" r:id="rId30"/>
    <p:sldId id="310" r:id="rId31"/>
    <p:sldId id="311" r:id="rId32"/>
    <p:sldId id="312" r:id="rId33"/>
    <p:sldId id="314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7" r:id="rId55"/>
    <p:sldId id="338" r:id="rId56"/>
    <p:sldId id="339" r:id="rId57"/>
    <p:sldId id="340" r:id="rId58"/>
    <p:sldId id="341" r:id="rId59"/>
    <p:sldId id="365" r:id="rId60"/>
    <p:sldId id="361" r:id="rId61"/>
    <p:sldId id="362" r:id="rId62"/>
    <p:sldId id="363" r:id="rId63"/>
    <p:sldId id="364" r:id="rId64"/>
    <p:sldId id="366" r:id="rId65"/>
    <p:sldId id="367" r:id="rId66"/>
    <p:sldId id="368" r:id="rId67"/>
    <p:sldId id="369" r:id="rId68"/>
    <p:sldId id="370" r:id="rId69"/>
  </p:sldIdLst>
  <p:sldSz cx="18288000" cy="10287000"/>
  <p:notesSz cx="6858000" cy="9144000"/>
  <p:embeddedFontLst>
    <p:embeddedFont>
      <p:font typeface="Calibri" pitchFamily="34" charset="0"/>
      <p:regular r:id="rId71"/>
      <p:bold r:id="rId72"/>
      <p:italic r:id="rId73"/>
      <p:boldItalic r:id="rId74"/>
    </p:embeddedFont>
    <p:embeddedFont>
      <p:font typeface="맑은 고딕" pitchFamily="50" charset="-127"/>
      <p:regular r:id="rId75"/>
      <p:bold r:id="rId76"/>
    </p:embeddedFont>
    <p:embeddedFont>
      <p:font typeface="Assistant" charset="-79"/>
      <p:regular r:id="rId77"/>
      <p:bold r:id="rId78"/>
    </p:embeddedFont>
    <p:embeddedFont>
      <p:font typeface="Tenor Sans" charset="0"/>
      <p:regular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8BB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1421" autoAdjust="0"/>
    <p:restoredTop sz="94660"/>
  </p:normalViewPr>
  <p:slideViewPr>
    <p:cSldViewPr snapToGrid="0">
      <p:cViewPr varScale="1">
        <p:scale>
          <a:sx n="76" d="100"/>
          <a:sy n="76" d="100"/>
        </p:scale>
        <p:origin x="-84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8631788"/>
            <a:ext cx="18288118" cy="1655221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1507350" y="4731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●"/>
              <a:defRPr sz="34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○"/>
              <a:defRPr sz="34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44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sistant"/>
              <a:buChar char="■"/>
              <a:defRPr sz="34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296800" y="24309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/>
          <p:nvPr/>
        </p:nvSpPr>
        <p:spPr>
          <a:xfrm>
            <a:off x="0" y="9258300"/>
            <a:ext cx="18280075" cy="1028255"/>
          </a:xfrm>
          <a:custGeom>
            <a:avLst/>
            <a:gdLst/>
            <a:ahLst/>
            <a:cxnLst/>
            <a:rect l="l" t="t" r="r" b="b"/>
            <a:pathLst>
              <a:path w="8971816" h="504665" extrusionOk="0">
                <a:moveTo>
                  <a:pt x="0" y="0"/>
                </a:moveTo>
                <a:lnTo>
                  <a:pt x="8971816" y="0"/>
                </a:lnTo>
                <a:lnTo>
                  <a:pt x="8971816" y="504665"/>
                </a:lnTo>
                <a:lnTo>
                  <a:pt x="0" y="504665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059175" y="757750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/>
          <p:nvPr/>
        </p:nvSpPr>
        <p:spPr>
          <a:xfrm>
            <a:off x="0" y="0"/>
            <a:ext cx="18280075" cy="3126283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716675" y="40986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>
            <a:off x="0" y="0"/>
            <a:ext cx="18280075" cy="10330159"/>
          </a:xfrm>
          <a:custGeom>
            <a:avLst/>
            <a:gdLst/>
            <a:ahLst/>
            <a:cxnLst/>
            <a:rect l="l" t="t" r="r" b="b"/>
            <a:pathLst>
              <a:path w="8971816" h="1534372" extrusionOk="0">
                <a:moveTo>
                  <a:pt x="0" y="0"/>
                </a:moveTo>
                <a:lnTo>
                  <a:pt x="8971816" y="0"/>
                </a:lnTo>
                <a:lnTo>
                  <a:pt x="8971816" y="1534372"/>
                </a:lnTo>
                <a:lnTo>
                  <a:pt x="0" y="1534372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9004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6665375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2522450" y="4441800"/>
            <a:ext cx="52740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cxnSp>
        <p:nvCxnSpPr>
          <p:cNvPr id="26" name="Google Shape;26;p6"/>
          <p:cNvCxnSpPr/>
          <p:nvPr/>
        </p:nvCxnSpPr>
        <p:spPr>
          <a:xfrm rot="-5400000">
            <a:off x="3123221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27;p6"/>
          <p:cNvCxnSpPr/>
          <p:nvPr/>
        </p:nvCxnSpPr>
        <p:spPr>
          <a:xfrm rot="-5400000">
            <a:off x="8946460" y="6406499"/>
            <a:ext cx="6195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4175" y="7248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-304050" y="5575575"/>
            <a:ext cx="18592045" cy="4711422"/>
          </a:xfrm>
          <a:custGeom>
            <a:avLst/>
            <a:gdLst/>
            <a:ahLst/>
            <a:cxnLst/>
            <a:rect l="l" t="t" r="r" b="b"/>
            <a:pathLst>
              <a:path w="4816592" h="435940" extrusionOk="0">
                <a:moveTo>
                  <a:pt x="0" y="0"/>
                </a:moveTo>
                <a:lnTo>
                  <a:pt x="4816592" y="0"/>
                </a:lnTo>
                <a:lnTo>
                  <a:pt x="4816592" y="435940"/>
                </a:lnTo>
                <a:lnTo>
                  <a:pt x="0" y="435940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096250" y="2865250"/>
            <a:ext cx="84312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>
            <a:spLocks noGrp="1"/>
          </p:cNvSpPr>
          <p:nvPr>
            <p:ph type="pic" idx="2"/>
          </p:nvPr>
        </p:nvSpPr>
        <p:spPr>
          <a:xfrm>
            <a:off x="-7249675" y="-36300"/>
            <a:ext cx="13866600" cy="103995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7"/>
          <p:cNvSpPr/>
          <p:nvPr/>
        </p:nvSpPr>
        <p:spPr>
          <a:xfrm>
            <a:off x="6335797" y="5495283"/>
            <a:ext cx="3086608" cy="259388"/>
          </a:xfrm>
          <a:custGeom>
            <a:avLst/>
            <a:gdLst/>
            <a:ahLst/>
            <a:cxnLst/>
            <a:rect l="l" t="t" r="r" b="b"/>
            <a:pathLst>
              <a:path w="812800" h="68305" extrusionOk="0">
                <a:moveTo>
                  <a:pt x="0" y="0"/>
                </a:moveTo>
                <a:lnTo>
                  <a:pt x="812800" y="0"/>
                </a:lnTo>
                <a:lnTo>
                  <a:pt x="812800" y="68305"/>
                </a:lnTo>
                <a:lnTo>
                  <a:pt x="0" y="68305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471950" y="595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●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○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ssistant"/>
              <a:buChar char="■"/>
              <a:defRPr sz="23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-34848" y="0"/>
            <a:ext cx="18314908" cy="10282543"/>
          </a:xfrm>
          <a:custGeom>
            <a:avLst/>
            <a:gdLst/>
            <a:ahLst/>
            <a:cxnLst/>
            <a:rect l="l" t="t" r="r" b="b"/>
            <a:pathLst>
              <a:path w="8988912" h="5046647" extrusionOk="0">
                <a:moveTo>
                  <a:pt x="0" y="0"/>
                </a:moveTo>
                <a:lnTo>
                  <a:pt x="8988912" y="0"/>
                </a:lnTo>
                <a:lnTo>
                  <a:pt x="8988912" y="5046647"/>
                </a:lnTo>
                <a:lnTo>
                  <a:pt x="0" y="504664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4463000" y="4304700"/>
            <a:ext cx="9464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●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○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4508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ssistant"/>
              <a:buChar char="■"/>
              <a:defRPr sz="35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77100" y="275242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Tenor Sans"/>
              <a:buNone/>
              <a:defRPr sz="7500">
                <a:solidFill>
                  <a:schemeClr val="lt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-9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911324" y="1969975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543625" y="33523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43275" y="1969975"/>
            <a:ext cx="138234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12503216" y="-3610"/>
            <a:ext cx="5782276" cy="1028615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46" name="Google Shape;46;p10"/>
          <p:cNvSpPr>
            <a:spLocks noGrp="1"/>
          </p:cNvSpPr>
          <p:nvPr>
            <p:ph type="pic" idx="2"/>
          </p:nvPr>
        </p:nvSpPr>
        <p:spPr>
          <a:xfrm>
            <a:off x="10115051" y="1908550"/>
            <a:ext cx="8172900" cy="61296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0"/>
          <p:cNvSpPr/>
          <p:nvPr/>
        </p:nvSpPr>
        <p:spPr>
          <a:xfrm>
            <a:off x="789072" y="5612758"/>
            <a:ext cx="9974316" cy="106960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163750" y="60339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●"/>
              <a:defRPr sz="2300"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○"/>
              <a:defRPr sz="2300"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746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ssistant"/>
              <a:buChar char="■"/>
              <a:defRPr sz="23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82150" y="3078925"/>
            <a:ext cx="89169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Tenor Sans"/>
              <a:buNone/>
              <a:defRPr sz="75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18400" y="48973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●"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○"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ssistant"/>
              <a:buChar char="■"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152300" y="649600"/>
            <a:ext cx="14335800" cy="3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300"/>
              <a:buFont typeface="Tenor Sans"/>
              <a:buNone/>
              <a:defRPr sz="12300">
                <a:solidFill>
                  <a:schemeClr val="dk2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npcode.com/2012/10/23/git%EC%9D%98-staging-area%EB%8A%94-%EC%96%B4%EB%96%A4-%EC%A0%90%EC%9D%B4-%EC%9C%A0%EC%9A%A9%ED%95%9C%EA%B0%80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ohngrib.github.io/wiki/git/index/" TargetMode="External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-scm.com/book/ko/v2/Git%EC%9D%98-%EA%B8%B0%EC%B4%88-%EC%88%98%EC%A0%95%ED%95%98%EA%B3%A0-%EC%A0%80%EC%9E%A5%EC%86%8C%EC%97%90-%EC%A0%80%EC%9E%A5%ED%95%98%EA%B8%B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1"/>
          <p:cNvGrpSpPr/>
          <p:nvPr/>
        </p:nvGrpSpPr>
        <p:grpSpPr>
          <a:xfrm>
            <a:off x="0" y="8414801"/>
            <a:ext cx="18287996" cy="3303286"/>
            <a:chOff x="0" y="-57149"/>
            <a:chExt cx="4816592" cy="870000"/>
          </a:xfrm>
        </p:grpSpPr>
        <p:sp>
          <p:nvSpPr>
            <p:cNvPr id="55" name="Google Shape;55;p11"/>
            <p:cNvSpPr/>
            <p:nvPr/>
          </p:nvSpPr>
          <p:spPr>
            <a:xfrm>
              <a:off x="0" y="0"/>
              <a:ext cx="4816592" cy="435940"/>
            </a:xfrm>
            <a:custGeom>
              <a:avLst/>
              <a:gdLst/>
              <a:ahLst/>
              <a:cxnLst/>
              <a:rect l="l" t="t" r="r" b="b"/>
              <a:pathLst>
                <a:path w="4816592" h="43594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435940"/>
                  </a:lnTo>
                  <a:lnTo>
                    <a:pt x="0" y="435940"/>
                  </a:ln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</p:sp>
        <p:sp>
          <p:nvSpPr>
            <p:cNvPr id="56" name="Google Shape;56;p11"/>
            <p:cNvSpPr txBox="1"/>
            <p:nvPr/>
          </p:nvSpPr>
          <p:spPr>
            <a:xfrm>
              <a:off x="0" y="-57149"/>
              <a:ext cx="48165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8" name="Google Shape;58;p11"/>
          <p:cNvCxnSpPr/>
          <p:nvPr/>
        </p:nvCxnSpPr>
        <p:spPr>
          <a:xfrm>
            <a:off x="1210628" y="6056361"/>
            <a:ext cx="11339069" cy="0"/>
          </a:xfrm>
          <a:prstGeom prst="straightConnector1">
            <a:avLst/>
          </a:prstGeom>
          <a:noFill/>
          <a:ln w="104775" cap="flat" cmpd="sng">
            <a:solidFill>
              <a:srgbClr val="B4E3EF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59" name="Google Shape;59;p11"/>
          <p:cNvGrpSpPr/>
          <p:nvPr/>
        </p:nvGrpSpPr>
        <p:grpSpPr>
          <a:xfrm>
            <a:off x="9534932" y="5476731"/>
            <a:ext cx="1258394" cy="1264035"/>
            <a:chOff x="1813" y="0"/>
            <a:chExt cx="809173" cy="812800"/>
          </a:xfrm>
        </p:grpSpPr>
        <p:sp>
          <p:nvSpPr>
            <p:cNvPr id="60" name="Google Shape;60;p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C48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1"/>
          <p:cNvSpPr txBox="1">
            <a:spLocks noGrp="1"/>
          </p:cNvSpPr>
          <p:nvPr>
            <p:ph type="body" idx="1"/>
          </p:nvPr>
        </p:nvSpPr>
        <p:spPr>
          <a:xfrm>
            <a:off x="1423225" y="6401000"/>
            <a:ext cx="3383906" cy="62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+mn-ea"/>
                <a:ea typeface="+mn-ea"/>
              </a:rPr>
              <a:t>사업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본부 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팀 이지현</a:t>
            </a:r>
            <a:endParaRPr>
              <a:latin typeface="+mn-ea"/>
              <a:ea typeface="+mn-ea"/>
            </a:endParaRPr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1270819" y="1689300"/>
            <a:ext cx="7347300" cy="33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+mj-ea"/>
                <a:ea typeface="+mj-ea"/>
              </a:rPr>
              <a:t>Git</a:t>
            </a:r>
            <a:r>
              <a:rPr lang="en-US" dirty="0" smtClean="0">
                <a:latin typeface="+mj-ea"/>
                <a:ea typeface="+mj-ea"/>
              </a:rPr>
              <a:t/>
            </a:r>
            <a:br>
              <a:rPr lang="en-US" dirty="0" smtClean="0">
                <a:latin typeface="+mj-ea"/>
                <a:ea typeface="+mj-ea"/>
              </a:rPr>
            </a:br>
            <a:r>
              <a:rPr lang="en-US" sz="4800" dirty="0" smtClean="0">
                <a:latin typeface="+mj-ea"/>
                <a:ea typeface="+mj-ea"/>
              </a:rPr>
              <a:t>with </a:t>
            </a:r>
            <a:r>
              <a:rPr lang="ko-KR" altLang="en-US" sz="4800" dirty="0" err="1" smtClean="0">
                <a:latin typeface="+mj-ea"/>
                <a:ea typeface="+mj-ea"/>
              </a:rPr>
              <a:t>소스트리</a:t>
            </a:r>
            <a:endParaRPr sz="48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37111" y="3363867"/>
            <a:ext cx="13324928" cy="378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2549" y="1162413"/>
            <a:ext cx="10392274" cy="89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스냅샷</a:t>
            </a: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모델의 저장소 관리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808" y="1588816"/>
            <a:ext cx="12757718" cy="794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4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1264" y="6204168"/>
            <a:ext cx="11207147" cy="1355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객체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</a:t>
            </a:r>
            <a:r>
              <a:rPr lang="en-US" altLang="ko-KR" sz="28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Object Types)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0392" y="1777684"/>
            <a:ext cx="10980374" cy="2687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97454" y="5630647"/>
            <a:ext cx="8573702" cy="3828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587930" y="4983891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/>
                </a:solidFill>
                <a:latin typeface="+mj-ea"/>
                <a:ea typeface="+mj-ea"/>
              </a:rPr>
              <a:t>그림에서 등장하는 파일</a:t>
            </a:r>
            <a:endParaRPr lang="ko-KR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54536" y="1344653"/>
            <a:ext cx="11763903" cy="30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2851" y="4485502"/>
            <a:ext cx="10792199" cy="563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2660" y="5041258"/>
            <a:ext cx="5951067" cy="108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1303" y="1489347"/>
            <a:ext cx="12149276" cy="830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3.1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(Blob: Binary large object)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774" y="1648166"/>
            <a:ext cx="12355254" cy="794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9691" y="1334100"/>
            <a:ext cx="12242113" cy="848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9631" y="1905215"/>
            <a:ext cx="10866620" cy="743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3629" y="1255753"/>
            <a:ext cx="11703864" cy="316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8B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p15"/>
          <p:cNvCxnSpPr/>
          <p:nvPr/>
        </p:nvCxnSpPr>
        <p:spPr>
          <a:xfrm>
            <a:off x="9601200" y="0"/>
            <a:ext cx="0" cy="10287000"/>
          </a:xfrm>
          <a:prstGeom prst="straightConnector1">
            <a:avLst/>
          </a:prstGeom>
          <a:noFill/>
          <a:ln w="317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5" name="Google Shape;155;p15"/>
          <p:cNvSpPr txBox="1"/>
          <p:nvPr/>
        </p:nvSpPr>
        <p:spPr>
          <a:xfrm>
            <a:off x="1102300" y="828675"/>
            <a:ext cx="81207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FFFFFF"/>
                </a:solidFill>
                <a:latin typeface="+mj-ea"/>
                <a:ea typeface="+mj-ea"/>
                <a:sym typeface="Tenor Sans"/>
              </a:rPr>
              <a:t>목차</a:t>
            </a:r>
            <a:endParaRPr lang="en-US" altLang="ko-KR" sz="7500" dirty="0" smtClean="0">
              <a:solidFill>
                <a:srgbClr val="FFFFFF"/>
              </a:solidFill>
              <a:latin typeface="+mj-ea"/>
              <a:ea typeface="+mj-ea"/>
              <a:sym typeface="Tenor San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971666" y="5874549"/>
            <a:ext cx="559895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Part 1. </a:t>
            </a:r>
            <a:r>
              <a:rPr lang="en-US" sz="3200" b="0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 </a:t>
            </a:r>
            <a:r>
              <a:rPr lang="ko-KR" altLang="en-US" sz="3200" b="0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개념 이해하기</a:t>
            </a:r>
            <a:endParaRPr sz="1200">
              <a:latin typeface="+mj-ea"/>
              <a:ea typeface="+mj-ea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9992044" y="1116013"/>
            <a:ext cx="5709509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1.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버전 관리 시스템 </a:t>
            </a:r>
            <a:r>
              <a:rPr lang="ko-KR" altLang="en-US" sz="2400" b="1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종류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9992044" y="1640129"/>
            <a:ext cx="7655875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1.1  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</a:t>
            </a:r>
            <a:r>
              <a:rPr lang="en-US" altLang="ko-KR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/</a:t>
            </a:r>
            <a:r>
              <a:rPr lang="ko-KR" altLang="en-US" sz="1599" b="0" i="0" u="none" strike="noStrike" cap="none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폴더 시스템</a:t>
            </a:r>
            <a:endParaRPr lang="en-US" altLang="ko-KR" sz="1599" b="0" i="0" u="none" strike="noStrike" cap="none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로컬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중앙집중형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시스템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1.4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분산형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버전 관리 시스템</a:t>
            </a:r>
            <a:endParaRPr>
              <a:latin typeface="+mn-ea"/>
              <a:ea typeface="+mn-ea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1092771" y="6563835"/>
            <a:ext cx="4147669" cy="149970"/>
          </a:xfrm>
          <a:custGeom>
            <a:avLst/>
            <a:gdLst/>
            <a:ahLst/>
            <a:cxnLst/>
            <a:rect l="l" t="t" r="r" b="b"/>
            <a:pathLst>
              <a:path w="1092383" h="39498" extrusionOk="0">
                <a:moveTo>
                  <a:pt x="0" y="0"/>
                </a:moveTo>
                <a:lnTo>
                  <a:pt x="1092383" y="0"/>
                </a:lnTo>
                <a:lnTo>
                  <a:pt x="1092383" y="39498"/>
                </a:lnTo>
                <a:lnTo>
                  <a:pt x="0" y="39498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160" name="Google Shape;160;p15"/>
          <p:cNvSpPr txBox="1"/>
          <p:nvPr/>
        </p:nvSpPr>
        <p:spPr>
          <a:xfrm>
            <a:off x="9992045" y="3375565"/>
            <a:ext cx="6480218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2. 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델타 모델과 스냅샷 모델</a:t>
            </a:r>
            <a:endParaRPr sz="2400" b="1">
              <a:latin typeface="+mj-ea"/>
              <a:ea typeface="+mj-ea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9992045" y="3899681"/>
            <a:ext cx="2461800" cy="49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델타 모델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2.2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스냅샷 모델</a:t>
            </a:r>
            <a:endParaRPr>
              <a:latin typeface="+mn-ea"/>
              <a:ea typeface="+mn-ea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9992045" y="5635117"/>
            <a:ext cx="2461692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3. </a:t>
            </a:r>
            <a:r>
              <a:rPr lang="en-US" sz="2400" b="1" i="0" u="none" strike="noStrike" cap="none" dirty="0" err="1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Git</a:t>
            </a:r>
            <a:r>
              <a:rPr lang="ko-KR" altLang="en-US" sz="2400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의 객체</a:t>
            </a:r>
            <a:endParaRPr sz="1200" b="1">
              <a:latin typeface="+mj-ea"/>
              <a:ea typeface="+mj-ea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9992045" y="6159233"/>
            <a:ext cx="2461800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3.1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블랍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트리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3.3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커밋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3.4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태그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9992045" y="7894669"/>
            <a:ext cx="2461692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4. </a:t>
            </a:r>
            <a:r>
              <a:rPr lang="ko-KR" altLang="en-US" sz="2499" b="1" i="0" u="none" strike="noStrike" cap="none" dirty="0" smtClean="0">
                <a:solidFill>
                  <a:srgbClr val="FFFFFF"/>
                </a:solidFill>
                <a:latin typeface="+mj-ea"/>
                <a:ea typeface="+mj-ea"/>
                <a:cs typeface="Assistant"/>
                <a:sym typeface="Assistant"/>
              </a:rPr>
              <a:t>저장소 구조</a:t>
            </a:r>
            <a:endParaRPr b="1">
              <a:latin typeface="+mj-ea"/>
              <a:ea typeface="+mj-ea"/>
            </a:endParaRPr>
          </a:p>
        </p:txBody>
      </p:sp>
      <p:sp>
        <p:nvSpPr>
          <p:cNvPr id="165" name="Google Shape;165;p15"/>
          <p:cNvSpPr txBox="1"/>
          <p:nvPr/>
        </p:nvSpPr>
        <p:spPr>
          <a:xfrm>
            <a:off x="9992045" y="8418785"/>
            <a:ext cx="7146424" cy="98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4.1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저장소의 구조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4.2  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파일의 상태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4.3  </a:t>
            </a:r>
            <a:r>
              <a:rPr 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의 동작</a:t>
            </a:r>
            <a:endParaRPr lang="en-US" altLang="ko-KR" sz="1599" dirty="0" smtClean="0">
              <a:solidFill>
                <a:srgbClr val="FFFFFF"/>
              </a:solidFill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4.4  </a:t>
            </a:r>
            <a:r>
              <a:rPr lang="ko-KR" altLang="en-US" sz="1599" dirty="0" err="1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소스트리에서</a:t>
            </a:r>
            <a:r>
              <a:rPr lang="ko-KR" altLang="en-US" sz="1599" dirty="0" smtClean="0">
                <a:solidFill>
                  <a:srgbClr val="FFFFFF"/>
                </a:solidFill>
                <a:latin typeface="+mn-ea"/>
                <a:ea typeface="+mn-ea"/>
                <a:cs typeface="Assistant"/>
                <a:sym typeface="Assistant"/>
              </a:rPr>
              <a:t> 사용하기</a:t>
            </a:r>
            <a:endParaRPr>
              <a:latin typeface="+mn-ea"/>
              <a:ea typeface="+mn-ea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9448800" y="1181100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9448800" y="341821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5"/>
          <p:cNvSpPr/>
          <p:nvPr/>
        </p:nvSpPr>
        <p:spPr>
          <a:xfrm>
            <a:off x="9448800" y="5680296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9448800" y="7965247"/>
            <a:ext cx="317501" cy="317501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트리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(Tree)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09342" y="588057"/>
            <a:ext cx="6231244" cy="925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7588" y="6942001"/>
            <a:ext cx="9857446" cy="273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43412" y="3744097"/>
            <a:ext cx="7363467" cy="163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79918" y="2716085"/>
            <a:ext cx="4723032" cy="576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056" y="1710852"/>
            <a:ext cx="13756057" cy="1118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4609" y="3009600"/>
            <a:ext cx="13995300" cy="675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434" y="1561372"/>
            <a:ext cx="11352424" cy="823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04895" y="312310"/>
            <a:ext cx="9102338" cy="313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(Commit)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6566" y="1260433"/>
            <a:ext cx="8733953" cy="866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9" name="TextBox 8"/>
          <p:cNvSpPr txBox="1"/>
          <p:nvPr/>
        </p:nvSpPr>
        <p:spPr>
          <a:xfrm>
            <a:off x="504741" y="1398668"/>
            <a:ext cx="2417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j-ea"/>
                <a:ea typeface="+mj-ea"/>
              </a:rPr>
              <a:t>Commit1</a:t>
            </a:r>
          </a:p>
          <a:p>
            <a:r>
              <a:rPr lang="en-US" altLang="ko-KR" sz="2800" dirty="0" smtClean="0">
                <a:latin typeface="+mj-ea"/>
                <a:ea typeface="+mj-ea"/>
              </a:rPr>
              <a:t>– </a:t>
            </a:r>
            <a:r>
              <a:rPr lang="ko-KR" altLang="en-US" sz="2800" dirty="0" smtClean="0">
                <a:latin typeface="+mj-ea"/>
                <a:ea typeface="+mj-ea"/>
              </a:rPr>
              <a:t>최초의 </a:t>
            </a:r>
            <a:r>
              <a:rPr lang="ko-KR" altLang="en-US" sz="2800" dirty="0" err="1" smtClean="0">
                <a:latin typeface="+mj-ea"/>
                <a:ea typeface="+mj-ea"/>
              </a:rPr>
              <a:t>커밋</a:t>
            </a:r>
            <a:endParaRPr lang="ko-KR" altLang="en-US" sz="2800" dirty="0">
              <a:latin typeface="+mj-ea"/>
              <a:ea typeface="+mj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4528" y="4046281"/>
            <a:ext cx="7680110" cy="133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92521" y="238942"/>
            <a:ext cx="6392470" cy="984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500" y="3804678"/>
            <a:ext cx="7541278" cy="304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Commit2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5933" y="464967"/>
            <a:ext cx="8711299" cy="9503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9886" y="1135470"/>
            <a:ext cx="10901725" cy="896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906" y="3757971"/>
            <a:ext cx="7795186" cy="3587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7785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Commit3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txt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3706" y="1461587"/>
            <a:ext cx="12635156" cy="8309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4054" y="4046129"/>
            <a:ext cx="7194402" cy="28641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4741" y="1398668"/>
            <a:ext cx="3522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</a:p>
          <a:p>
            <a:r>
              <a:rPr lang="en-US" altLang="ko-KR" sz="2800" dirty="0" smtClean="0">
                <a:latin typeface="+mn-ea"/>
                <a:ea typeface="+mn-ea"/>
              </a:rPr>
              <a:t>- c </a:t>
            </a:r>
            <a:r>
              <a:rPr lang="ko-KR" altLang="en-US" sz="2800" dirty="0" smtClean="0">
                <a:latin typeface="+mn-ea"/>
                <a:ea typeface="+mn-ea"/>
              </a:rPr>
              <a:t>파일만 내용 변경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3432" y="2380177"/>
            <a:ext cx="15235196" cy="92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8434" y="3819352"/>
            <a:ext cx="12901670" cy="563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4741" y="1398668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Commit4</a:t>
            </a:r>
            <a:r>
              <a:rPr lang="ko-KR" altLang="en-US" sz="2800" b="1" dirty="0" smtClean="0">
                <a:latin typeface="+mn-ea"/>
                <a:ea typeface="+mn-ea"/>
              </a:rPr>
              <a:t> 체크아웃</a:t>
            </a:r>
            <a:endParaRPr lang="en-US" altLang="ko-KR" sz="2800" b="1" dirty="0" smtClean="0">
              <a:latin typeface="+mn-ea"/>
              <a:ea typeface="+mn-ea"/>
            </a:endParaRPr>
          </a:p>
        </p:txBody>
      </p:sp>
      <p:sp>
        <p:nvSpPr>
          <p:cNvPr id="8" name="Google Shape;319;p25"/>
          <p:cNvSpPr txBox="1"/>
          <p:nvPr/>
        </p:nvSpPr>
        <p:spPr>
          <a:xfrm>
            <a:off x="1028700" y="261521"/>
            <a:ext cx="12966300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</a:rPr>
              <a:t>스냅샷 모델의 동작 예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2901" y="1430380"/>
            <a:ext cx="12996723" cy="111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8401" y="2735049"/>
            <a:ext cx="13345739" cy="7125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버전 관리 시스템의 종류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(Type of Version Control System)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0258" y="2697362"/>
            <a:ext cx="5696466" cy="58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6854" y="3377083"/>
            <a:ext cx="10614241" cy="399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6260" y="1337961"/>
            <a:ext cx="12624072" cy="785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7698259" y="9763780"/>
            <a:ext cx="105897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https://git-scm.com/book/ko/v2/Git-%EB%8F%84%EA%B5%AC-%EB%82%B4-%EC%9E%91%EC%97%85%EC%97%90-%EC%84%9C%EB%AA%85%ED%95%98%EA%B8%B0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02497" y="8365524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42889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태그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(Tag)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3544" y="3660863"/>
            <a:ext cx="13167436" cy="3221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0693" y="1368039"/>
            <a:ext cx="10341361" cy="859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저장소의 구조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7829" y="1261921"/>
            <a:ext cx="10738122" cy="3137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8773" y="4342057"/>
            <a:ext cx="7578610" cy="574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40752" y="4710794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작업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디렉토리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(Working Directory)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504" y="3826046"/>
            <a:ext cx="11084308" cy="256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(Index)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8067" y="1480966"/>
            <a:ext cx="11609460" cy="820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4.1.3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객체 데이터베이스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(Object Database)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1536" y="2197144"/>
            <a:ext cx="3039762" cy="619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4208" y="2353146"/>
            <a:ext cx="12127129" cy="1440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05325" y="4315377"/>
            <a:ext cx="8041605" cy="5427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9246" y="2151963"/>
            <a:ext cx="13412147" cy="6608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파일의 상태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2639" y="1398543"/>
            <a:ext cx="10442918" cy="872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43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/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폴더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2584" y="1112883"/>
            <a:ext cx="9380582" cy="886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1288" y="7575550"/>
            <a:ext cx="9372614" cy="22999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 </a:t>
            </a:r>
            <a:r>
              <a:rPr 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Git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의 동작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2888" y="1784739"/>
            <a:ext cx="14439815" cy="174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0842" y="4058379"/>
            <a:ext cx="11376632" cy="555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생성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577" y="1413005"/>
            <a:ext cx="11229116" cy="8474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503" y="1449429"/>
            <a:ext cx="11682369" cy="8312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7012" y="1271246"/>
            <a:ext cx="10703985" cy="86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 변경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1397" y="1468222"/>
            <a:ext cx="11264147" cy="838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4.3.5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 변경된 파일 추가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9024" y="1459856"/>
            <a:ext cx="11701506" cy="842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4.3.6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변경된 파일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커밋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0971" y="1258929"/>
            <a:ext cx="11164248" cy="860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소스트리에서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사용하기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0909" y="2022731"/>
            <a:ext cx="14222712" cy="101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5659" y="4032637"/>
            <a:ext cx="11326813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파일상태 화면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6597" y="213901"/>
            <a:ext cx="9937836" cy="99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361" y="5097506"/>
            <a:ext cx="9801510" cy="3391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338" y="2987160"/>
            <a:ext cx="7450137" cy="572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9805" y="3000803"/>
            <a:ext cx="7983537" cy="631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로컬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0571" y="1437505"/>
            <a:ext cx="11693401" cy="804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4.4.2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 추가하기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1078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75338" y="2971586"/>
            <a:ext cx="7450137" cy="607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69716" y="2473705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smtClean="0">
                <a:latin typeface="+mj-ea"/>
                <a:ea typeface="+mj-ea"/>
              </a:rPr>
              <a:t>체크박스 해지하기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69803" y="2465467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드래그 </a:t>
            </a:r>
            <a:r>
              <a:rPr lang="en-US" altLang="ko-KR" sz="2000" b="1" dirty="0" smtClean="0">
                <a:latin typeface="+mj-ea"/>
                <a:ea typeface="+mj-ea"/>
              </a:rPr>
              <a:t>&amp; </a:t>
            </a:r>
            <a:r>
              <a:rPr lang="ko-KR" altLang="en-US" sz="2000" b="1" dirty="0" err="1" smtClean="0">
                <a:latin typeface="+mj-ea"/>
                <a:ea typeface="+mj-ea"/>
              </a:rPr>
              <a:t>드롭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5658" y="3078720"/>
            <a:ext cx="7763221" cy="5150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84784" y="3098285"/>
            <a:ext cx="7339030" cy="5254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4.4.3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인덱스에서 제거하기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31899" y="2473705"/>
            <a:ext cx="323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3. </a:t>
            </a:r>
            <a:r>
              <a:rPr lang="ko-KR" altLang="en-US" sz="2000" b="1" dirty="0" err="1" smtClean="0">
                <a:latin typeface="+mj-ea"/>
                <a:ea typeface="+mj-ea"/>
              </a:rPr>
              <a:t>컨텍스트</a:t>
            </a:r>
            <a:r>
              <a:rPr lang="ko-KR" altLang="en-US" sz="2000" b="1" dirty="0" smtClean="0">
                <a:latin typeface="+mj-ea"/>
                <a:ea typeface="+mj-ea"/>
              </a:rPr>
              <a:t> 메뉴 사용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7030" y="3038690"/>
            <a:ext cx="9001992" cy="6191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62889" y="2838278"/>
            <a:ext cx="12860780" cy="411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282615" y="9763780"/>
            <a:ext cx="5647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https://www.gnu.org/software/diffutils/manual/html_node/Hunks.html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08075" y="6054810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27245" y="9769158"/>
            <a:ext cx="358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  <a:latin typeface="+mn-ea"/>
                <a:ea typeface="+mn-ea"/>
              </a:rPr>
              <a:t>1)</a:t>
            </a:r>
            <a:endParaRPr lang="ko-KR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6911" y="2366404"/>
            <a:ext cx="11634830" cy="148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049" y="4472881"/>
            <a:ext cx="8531532" cy="554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98674" y="4423720"/>
            <a:ext cx="8441836" cy="551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863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1. </a:t>
            </a:r>
            <a:r>
              <a:rPr lang="ko-KR" altLang="en-US" sz="2000" b="1" dirty="0" err="1" smtClean="0">
                <a:latin typeface="+mj-ea"/>
                <a:ea typeface="+mj-ea"/>
              </a:rPr>
              <a:t>헝크를</a:t>
            </a:r>
            <a:r>
              <a:rPr lang="ko-KR" altLang="en-US" sz="2000" b="1" dirty="0" smtClean="0">
                <a:latin typeface="+mj-ea"/>
                <a:ea typeface="+mj-ea"/>
              </a:rPr>
              <a:t> 사용해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740" y="2480320"/>
            <a:ext cx="11384683" cy="709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5553" y="2307196"/>
            <a:ext cx="11513193" cy="26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40722" y="5027521"/>
            <a:ext cx="7090921" cy="501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86550" y="5080151"/>
            <a:ext cx="7151003" cy="4897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4.4.4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변경사항을 부분적으로 선택하기</a:t>
            </a:r>
            <a:endParaRPr sz="5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8582" y="1781726"/>
            <a:ext cx="4607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j-ea"/>
                <a:ea typeface="+mj-ea"/>
              </a:rPr>
              <a:t>방법</a:t>
            </a:r>
            <a:r>
              <a:rPr lang="en-US" altLang="ko-KR" sz="2000" b="1" dirty="0" smtClean="0">
                <a:latin typeface="+mj-ea"/>
                <a:ea typeface="+mj-ea"/>
              </a:rPr>
              <a:t>2. </a:t>
            </a:r>
            <a:r>
              <a:rPr lang="ko-KR" altLang="en-US" sz="2000" b="1" dirty="0" smtClean="0">
                <a:latin typeface="+mj-ea"/>
                <a:ea typeface="+mj-ea"/>
              </a:rPr>
              <a:t>라인 단위로 변경사항 선택하기</a:t>
            </a:r>
            <a:endParaRPr lang="ko-KR" altLang="en-US" sz="2000" b="1" dirty="0">
              <a:latin typeface="+mj-ea"/>
              <a:ea typeface="+mj-ea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72592" y="2300459"/>
            <a:ext cx="9773851" cy="755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9196755" y="6182538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9196755" y="5465550"/>
            <a:ext cx="322200" cy="3222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0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309" name="Google Shape;309;p24"/>
          <p:cNvSpPr txBox="1"/>
          <p:nvPr/>
        </p:nvSpPr>
        <p:spPr>
          <a:xfrm>
            <a:off x="9013296" y="1333500"/>
            <a:ext cx="867150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5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참고문헌</a:t>
            </a:r>
            <a:endParaRPr>
              <a:latin typeface="+mj-ea"/>
              <a:ea typeface="+mj-ea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9127606" y="3892550"/>
            <a:ext cx="8184209" cy="384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계주성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(2022),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토미의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</a:t>
            </a:r>
            <a:r>
              <a:rPr lang="en-US" altLang="ko-KR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Git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 with 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소스트리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, </a:t>
            </a:r>
            <a:r>
              <a:rPr lang="ko-KR" altLang="en-US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서울</a:t>
            </a:r>
            <a:r>
              <a:rPr lang="en-US" altLang="ko-KR" sz="2499" dirty="0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:</a:t>
            </a:r>
            <a:r>
              <a:rPr lang="ko-KR" altLang="en-US" sz="2499" dirty="0" err="1" smtClean="0">
                <a:solidFill>
                  <a:srgbClr val="0C48BB"/>
                </a:solidFill>
                <a:latin typeface="+mn-ea"/>
                <a:ea typeface="+mn-ea"/>
                <a:cs typeface="Assistant"/>
                <a:sym typeface="Assistant"/>
              </a:rPr>
              <a:t>유페이퍼</a:t>
            </a:r>
            <a:endParaRPr>
              <a:latin typeface="+mn-ea"/>
              <a:ea typeface="+mn-ea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9300693" y="5413350"/>
            <a:ext cx="7936981" cy="220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1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본 자료는 참고문헌의 내용을 요약한 자료입니다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 smtClean="0">
              <a:latin typeface="+mn-ea"/>
              <a:ea typeface="+mn-ea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2</a:t>
            </a:r>
            <a:r>
              <a:rPr lang="en-US" sz="2499" dirty="0" smtClean="0">
                <a:solidFill>
                  <a:srgbClr val="0C48BB"/>
                </a:solidFill>
                <a:latin typeface="Assistant"/>
                <a:ea typeface="Assistant"/>
                <a:cs typeface="Assistant"/>
                <a:sym typeface="Assistant"/>
              </a:rPr>
              <a:t>   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부득이하게 따로 요약해둔 내용을 </a:t>
            </a: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캡처해서</a:t>
            </a:r>
            <a:endParaRPr lang="en-US" altLang="ko-KR" sz="2499" dirty="0" smtClean="0">
              <a:latin typeface="+mn-ea"/>
              <a:ea typeface="+mn-ea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91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99" dirty="0" err="1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만들다보니</a:t>
            </a:r>
            <a:r>
              <a:rPr lang="ko-KR" altLang="en-US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 다소 어색한 부분이 있을 수 있습니다</a:t>
            </a:r>
            <a:r>
              <a:rPr lang="en-US" altLang="ko-KR" sz="2499" dirty="0" smtClean="0">
                <a:solidFill>
                  <a:srgbClr val="000000"/>
                </a:solidFill>
                <a:latin typeface="+mn-ea"/>
                <a:ea typeface="+mn-ea"/>
                <a:cs typeface="Assistant"/>
                <a:sym typeface="Assistant"/>
              </a:rPr>
              <a:t>.</a:t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9156175" y="9016975"/>
            <a:ext cx="2952600" cy="110400"/>
          </a:xfrm>
          <a:prstGeom prst="rect">
            <a:avLst/>
          </a:prstGeom>
          <a:solidFill>
            <a:srgbClr val="B4E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토미의 Git with 소스트리 - YES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76" y="860982"/>
            <a:ext cx="6096600" cy="86784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4316025"/>
            <a:ext cx="110152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Q &amp; A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6" name="TextBox 5"/>
          <p:cNvSpPr txBox="1"/>
          <p:nvPr/>
        </p:nvSpPr>
        <p:spPr>
          <a:xfrm>
            <a:off x="1322172" y="6091881"/>
            <a:ext cx="4791696" cy="1879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err="1" smtClean="0">
                <a:latin typeface="+mn-ea"/>
                <a:ea typeface="+mn-ea"/>
              </a:rPr>
              <a:t>블랍은</a:t>
            </a:r>
            <a:r>
              <a:rPr lang="ko-KR" altLang="en-US" sz="2000" dirty="0" smtClean="0">
                <a:latin typeface="+mn-ea"/>
                <a:ea typeface="+mn-ea"/>
              </a:rPr>
              <a:t> 이진 파일인가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latin typeface="+mn-ea"/>
                <a:ea typeface="+mn-ea"/>
              </a:rPr>
              <a:t>인덱스가 왜 필요한가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latin typeface="+mn-ea"/>
                <a:ea typeface="+mn-ea"/>
              </a:rPr>
              <a:t>인덱스에서 스테이지가 추가되는가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latin typeface="+mn-ea"/>
                <a:ea typeface="+mn-ea"/>
              </a:rPr>
              <a:t>tracked / untracked </a:t>
            </a:r>
            <a:r>
              <a:rPr lang="ko-KR" altLang="en-US" sz="2000" dirty="0" smtClean="0">
                <a:latin typeface="+mn-ea"/>
                <a:ea typeface="+mn-ea"/>
              </a:rPr>
              <a:t>체크 방법은</a:t>
            </a:r>
            <a:r>
              <a:rPr lang="en-US" altLang="ko-KR" sz="2000" dirty="0" smtClean="0">
                <a:latin typeface="+mn-ea"/>
                <a:ea typeface="+mn-ea"/>
              </a:rPr>
              <a:t>?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7" name="실행 단추: 사용자 지정 6">
            <a:hlinkClick r:id="" action="ppaction://hlinkshowjump?jump=nextslide" highlightClick="1"/>
          </p:cNvPr>
          <p:cNvSpPr/>
          <p:nvPr/>
        </p:nvSpPr>
        <p:spPr>
          <a:xfrm>
            <a:off x="1285101" y="6166021"/>
            <a:ext cx="3336325" cy="436933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1.3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중앙집중형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903" y="1145539"/>
            <a:ext cx="9890034" cy="871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sz="400">
              <a:latin typeface="+mj-ea"/>
              <a:ea typeface="+mj-ea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8291" y="4291999"/>
            <a:ext cx="14748782" cy="157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grpSp>
        <p:nvGrpSpPr>
          <p:cNvPr id="2" name="그룹 15"/>
          <p:cNvGrpSpPr/>
          <p:nvPr/>
        </p:nvGrpSpPr>
        <p:grpSpPr>
          <a:xfrm>
            <a:off x="296562" y="1153083"/>
            <a:ext cx="12056072" cy="8758692"/>
            <a:chOff x="5947721" y="1264294"/>
            <a:chExt cx="12056072" cy="875869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98568" y="1264294"/>
              <a:ext cx="11605225" cy="8758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5955959" y="1878228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①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7721" y="5750010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②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63732" y="3299254"/>
              <a:ext cx="6796216" cy="2520778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47721" y="8950414"/>
              <a:ext cx="50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rgbClr val="FF0000"/>
                  </a:solidFill>
                  <a:latin typeface="+mj-ea"/>
                  <a:ea typeface="+mj-ea"/>
                </a:rPr>
                <a:t>③</a:t>
              </a:r>
              <a:endParaRPr lang="ko-KR" altLang="en-US" sz="24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1084011" y="8402595"/>
              <a:ext cx="4312508" cy="1588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6"/>
          <p:cNvGrpSpPr/>
          <p:nvPr/>
        </p:nvGrpSpPr>
        <p:grpSpPr>
          <a:xfrm>
            <a:off x="12776886" y="1455223"/>
            <a:ext cx="5140411" cy="8095218"/>
            <a:chOff x="444843" y="1344012"/>
            <a:chExt cx="5140411" cy="809521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6627" y="1344012"/>
              <a:ext cx="1905000" cy="561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44843" y="2421924"/>
              <a:ext cx="5140411" cy="7017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①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en-US" altLang="ko-KR" sz="2000" dirty="0" smtClean="0">
                  <a:latin typeface="+mn-ea"/>
                  <a:ea typeface="+mn-ea"/>
                </a:rPr>
                <a:t>.</a:t>
              </a:r>
              <a:r>
                <a:rPr lang="en-US" altLang="ko-KR" sz="2000" dirty="0" err="1" smtClean="0">
                  <a:latin typeface="+mn-ea"/>
                  <a:ea typeface="+mn-ea"/>
                </a:rPr>
                <a:t>git</a:t>
              </a:r>
              <a:r>
                <a:rPr lang="en-US" altLang="ko-KR" sz="2000" dirty="0" smtClean="0">
                  <a:latin typeface="+mn-ea"/>
                  <a:ea typeface="+mn-ea"/>
                </a:rPr>
                <a:t>/objects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디렉토리로</a:t>
              </a:r>
              <a:r>
                <a:rPr lang="ko-KR" altLang="en-US" sz="2000" dirty="0" smtClean="0">
                  <a:latin typeface="+mn-ea"/>
                  <a:ea typeface="+mn-ea"/>
                </a:rPr>
                <a:t> 이동 후</a:t>
              </a:r>
              <a:r>
                <a:rPr lang="en-US" altLang="ko-KR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smtClean="0">
                  <a:latin typeface="+mn-ea"/>
                  <a:ea typeface="+mn-ea"/>
                </a:rPr>
                <a:t>파일 리스트를 확인</a:t>
              </a: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②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디렉토리로</a:t>
              </a:r>
              <a:r>
                <a:rPr lang="ko-KR" altLang="en-US" sz="2000" dirty="0" smtClean="0">
                  <a:latin typeface="+mn-ea"/>
                  <a:ea typeface="+mn-ea"/>
                </a:rPr>
                <a:t> 이동 후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파일 이름 확인</a:t>
              </a: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③</a:t>
              </a:r>
              <a:r>
                <a:rPr lang="ko-KR" altLang="en-US" sz="2000" dirty="0" smtClean="0">
                  <a:latin typeface="+mn-ea"/>
                  <a:ea typeface="+mn-ea"/>
                </a:rPr>
                <a:t> </a:t>
              </a:r>
              <a:r>
                <a:rPr lang="ko-KR" altLang="en-US" sz="2000" dirty="0" err="1" smtClean="0">
                  <a:latin typeface="+mn-ea"/>
                  <a:ea typeface="+mn-ea"/>
                </a:rPr>
                <a:t>블랍의</a:t>
              </a:r>
              <a:r>
                <a:rPr lang="ko-KR" altLang="en-US" sz="2000" dirty="0" smtClean="0">
                  <a:latin typeface="+mn-ea"/>
                  <a:ea typeface="+mn-ea"/>
                </a:rPr>
                <a:t> 내용 확인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78" y="1153083"/>
            <a:ext cx="11605225" cy="875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8767" y="2116504"/>
            <a:ext cx="10446133" cy="218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00108" y="7108637"/>
            <a:ext cx="4789599" cy="218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블랍은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이진 파일인가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849" y="1303209"/>
            <a:ext cx="1828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4655" y="3411967"/>
            <a:ext cx="15711601" cy="270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05881" y="6882715"/>
            <a:ext cx="10676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  <a:latin typeface="+mn-ea"/>
                <a:ea typeface="+mn-ea"/>
              </a:rPr>
              <a:t>git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  <a:ea typeface="+mn-ea"/>
              </a:rPr>
              <a:t> cat-file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명령으로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  <a:ea typeface="+mn-ea"/>
              </a:rPr>
              <a:t>블롭의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 내용을 출력해야 알아볼 수 있는 형태로 확인 가능함</a:t>
            </a:r>
            <a:endParaRPr lang="en-US" altLang="ko-KR" sz="20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인덱스가 왜 필요한가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3117" y="1881658"/>
            <a:ext cx="11343416" cy="7076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인덱스가 왜 필요한가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027" y="2280423"/>
            <a:ext cx="11905005" cy="362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157496" y="6578600"/>
            <a:ext cx="11682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  <a:ea typeface="+mn-ea"/>
              </a:rPr>
              <a:t>더 자세한 내용은 아래 링크 참고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sz="2000" u="sng" dirty="0" smtClean="0">
                <a:hlinkClick r:id="rId4" tooltip="https://blog.npcode.com/2012/10/23/git%EC%9D%98-staging-area%EB%8A%94-%EC%96%B4%EB%96%A4-%EC%A0%90%EC%9D%B4-%EC%9C%A0%EC%9A%A9%ED%95%9C%EA%B0%80/"/>
              </a:rPr>
              <a:t>https://blog.npcode.com/2012/10/23/git%EC%9D%98-staging-area%EB%8A%94-%EC%96%B4%EB%96%A4-%EC%A0%90%EC%9D%B4-%EC%9C%A0%EC%9A%A9%ED%95%9C%EA%B0%80/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인덱스에서 스테이지가 추가되는가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789" y="1343240"/>
            <a:ext cx="3543252" cy="47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0823" y="1330839"/>
            <a:ext cx="10247194" cy="869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3.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인덱스에서 스테이지가 추가되는가</a:t>
            </a: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?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0789" y="1343240"/>
            <a:ext cx="3543252" cy="47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901" y="2190065"/>
            <a:ext cx="11291931" cy="492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157496" y="7579497"/>
            <a:ext cx="11682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  <a:ea typeface="+mn-ea"/>
              </a:rPr>
              <a:t>더 자세한 내용은 아래 링크 참고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sz="2000" dirty="0" smtClean="0">
                <a:hlinkClick r:id="rId5" tooltip="https://johngrib.github.io/wiki/git/index/"/>
              </a:rPr>
              <a:t>https://johngrib.github.io/wiki/git/index/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ko-KR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4. Tracked / untracked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체크 방법</a:t>
            </a:r>
            <a:endParaRPr lang="ko-KR" altLang="en-US" sz="400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9883" y="1786924"/>
            <a:ext cx="11990589" cy="523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157496" y="7579497"/>
            <a:ext cx="116829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+mn-ea"/>
                <a:ea typeface="+mn-ea"/>
              </a:rPr>
              <a:t>더 자세한 내용은 아래 링크 참고</a:t>
            </a:r>
            <a:endParaRPr lang="en-US" altLang="ko-KR" sz="2000" b="1" dirty="0" smtClean="0">
              <a:latin typeface="+mn-ea"/>
              <a:ea typeface="+mn-ea"/>
            </a:endParaRPr>
          </a:p>
          <a:p>
            <a:r>
              <a:rPr lang="en-US" sz="2000" dirty="0" smtClean="0">
                <a:hlinkClick r:id="rId4" tooltip="https://git-scm.com/book/ko/v2/Git%EC%9D%98-%EA%B8%B0%EC%B4%88-%EC%88%98%EC%A0%95%ED%95%98%EA%B3%A0-%EC%A0%80%EC%9E%A5%EC%86%8C%EC%97%90-%EC%A0%80%EC%9E%A5%ED%95%98%EA%B8%B0"/>
              </a:rPr>
              <a:t>https://git-scm.com/book/ko/v2/Git%EC%9D%98-%EA%B8%B0%EC%B4%88-%EC%88%98%EC%A0%95%ED%95%98%EA%B3%A0-%EC%A0%80%EC%9E%A5%EC%86%8C%EC%97%90-%EC%A0%80%EC%9E%A5%ED%95%98%EA%B8%B0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1.4 </a:t>
            </a:r>
            <a:r>
              <a:rPr lang="ko-KR" altLang="en-US" sz="32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분산형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버전 관리 시스템 </a:t>
            </a:r>
            <a:r>
              <a:rPr lang="en-US" altLang="ko-KR" sz="2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(DVCS: Distributed Version Control System)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7471" y="1206363"/>
            <a:ext cx="9134838" cy="8883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/>
        </p:nvSpPr>
        <p:spPr>
          <a:xfrm>
            <a:off x="728251" y="3735257"/>
            <a:ext cx="11015254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 </a:t>
            </a:r>
            <a:r>
              <a:rPr lang="ko-KR" altLang="en-US" sz="48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 모델과 스냅샷 모델</a:t>
            </a:r>
            <a:endParaRPr lang="en-US" altLang="ko-KR" sz="4800" dirty="0" smtClean="0">
              <a:solidFill>
                <a:srgbClr val="0C48BB"/>
              </a:solidFill>
              <a:latin typeface="+mj-ea"/>
              <a:ea typeface="+mj-ea"/>
              <a:cs typeface="Tenor Sans"/>
              <a:sym typeface="Teno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(Delta Model and </a:t>
            </a:r>
            <a:r>
              <a:rPr lang="en-US" altLang="ko-KR" sz="4400" dirty="0" err="1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Sanpshot</a:t>
            </a:r>
            <a:r>
              <a:rPr lang="en-US" altLang="ko-KR" sz="44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 Model)</a:t>
            </a:r>
            <a:endParaRPr sz="800">
              <a:latin typeface="+mj-ea"/>
              <a:ea typeface="+mj-ea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12503216" y="-3610"/>
            <a:ext cx="5784784" cy="10290610"/>
          </a:xfrm>
          <a:custGeom>
            <a:avLst/>
            <a:gdLst/>
            <a:ahLst/>
            <a:cxnLst/>
            <a:rect l="l" t="t" r="r" b="b"/>
            <a:pathLst>
              <a:path w="2837927" h="5048417" extrusionOk="0">
                <a:moveTo>
                  <a:pt x="0" y="0"/>
                </a:moveTo>
                <a:lnTo>
                  <a:pt x="2837927" y="0"/>
                </a:lnTo>
                <a:lnTo>
                  <a:pt x="2837927" y="5048417"/>
                </a:lnTo>
                <a:lnTo>
                  <a:pt x="0" y="5048417"/>
                </a:lnTo>
                <a:close/>
              </a:path>
            </a:pathLst>
          </a:custGeom>
          <a:solidFill>
            <a:srgbClr val="0C48BB"/>
          </a:solidFill>
          <a:ln>
            <a:noFill/>
          </a:ln>
        </p:spPr>
      </p:sp>
      <p:sp>
        <p:nvSpPr>
          <p:cNvPr id="255" name="Google Shape;255;p20"/>
          <p:cNvSpPr/>
          <p:nvPr/>
        </p:nvSpPr>
        <p:spPr>
          <a:xfrm>
            <a:off x="789072" y="5765158"/>
            <a:ext cx="9972675" cy="106944"/>
          </a:xfrm>
          <a:custGeom>
            <a:avLst/>
            <a:gdLst/>
            <a:ahLst/>
            <a:cxnLst/>
            <a:rect l="l" t="t" r="r" b="b"/>
            <a:pathLst>
              <a:path w="2626548" h="28166" extrusionOk="0">
                <a:moveTo>
                  <a:pt x="0" y="0"/>
                </a:moveTo>
                <a:lnTo>
                  <a:pt x="2626548" y="0"/>
                </a:lnTo>
                <a:lnTo>
                  <a:pt x="2626548" y="28166"/>
                </a:lnTo>
                <a:lnTo>
                  <a:pt x="0" y="28166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8;p25"/>
          <p:cNvSpPr/>
          <p:nvPr/>
        </p:nvSpPr>
        <p:spPr>
          <a:xfrm>
            <a:off x="1" y="924677"/>
            <a:ext cx="2924532" cy="81145"/>
          </a:xfrm>
          <a:custGeom>
            <a:avLst/>
            <a:gdLst/>
            <a:ahLst/>
            <a:cxnLst/>
            <a:rect l="l" t="t" r="r" b="b"/>
            <a:pathLst>
              <a:path w="1454267" h="40351" extrusionOk="0">
                <a:moveTo>
                  <a:pt x="0" y="0"/>
                </a:moveTo>
                <a:lnTo>
                  <a:pt x="1454267" y="0"/>
                </a:lnTo>
                <a:lnTo>
                  <a:pt x="1454267" y="40351"/>
                </a:lnTo>
                <a:lnTo>
                  <a:pt x="0" y="40351"/>
                </a:lnTo>
                <a:close/>
              </a:path>
            </a:pathLst>
          </a:custGeom>
          <a:solidFill>
            <a:srgbClr val="B4E3EF"/>
          </a:solidFill>
          <a:ln>
            <a:noFill/>
          </a:ln>
        </p:spPr>
      </p:sp>
      <p:sp>
        <p:nvSpPr>
          <p:cNvPr id="5" name="Google Shape;319;p25"/>
          <p:cNvSpPr txBox="1"/>
          <p:nvPr/>
        </p:nvSpPr>
        <p:spPr>
          <a:xfrm>
            <a:off x="1028700" y="261521"/>
            <a:ext cx="129663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2.1 </a:t>
            </a:r>
            <a:r>
              <a:rPr lang="ko-KR" altLang="en-US" sz="3200" dirty="0" smtClean="0">
                <a:solidFill>
                  <a:srgbClr val="0C48BB"/>
                </a:solidFill>
                <a:latin typeface="+mj-ea"/>
                <a:ea typeface="+mj-ea"/>
                <a:cs typeface="Tenor Sans"/>
                <a:sym typeface="Tenor Sans"/>
              </a:rPr>
              <a:t>델타모델</a:t>
            </a:r>
            <a:endParaRPr sz="500">
              <a:latin typeface="+mj-ea"/>
              <a:ea typeface="+mj-ea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119" y="1356405"/>
            <a:ext cx="11921852" cy="8690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ue and White Simple Basic Company Roadmap Presentation">
  <a:themeElements>
    <a:clrScheme name="Office">
      <a:dk1>
        <a:srgbClr val="000000"/>
      </a:dk1>
      <a:lt1>
        <a:srgbClr val="FFFFFF"/>
      </a:lt1>
      <a:dk2>
        <a:srgbClr val="0C48BB"/>
      </a:dk2>
      <a:lt2>
        <a:srgbClr val="EEECE1"/>
      </a:lt2>
      <a:accent1>
        <a:srgbClr val="4F81BD"/>
      </a:accent1>
      <a:accent2>
        <a:srgbClr val="F6F6F6"/>
      </a:accent2>
      <a:accent3>
        <a:srgbClr val="B4E3EF"/>
      </a:accent3>
      <a:accent4>
        <a:srgbClr val="0C48BB"/>
      </a:accent4>
      <a:accent5>
        <a:srgbClr val="6488D2"/>
      </a:accent5>
      <a:accent6>
        <a:srgbClr val="D8D8D8"/>
      </a:accent6>
      <a:hlink>
        <a:srgbClr val="0C48BB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666</Words>
  <PresentationFormat>사용자 지정</PresentationFormat>
  <Paragraphs>148</Paragraphs>
  <Slides>68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5" baseType="lpstr">
      <vt:lpstr>굴림</vt:lpstr>
      <vt:lpstr>Arial</vt:lpstr>
      <vt:lpstr>Calibri</vt:lpstr>
      <vt:lpstr>맑은 고딕</vt:lpstr>
      <vt:lpstr>Assistant</vt:lpstr>
      <vt:lpstr>Tenor Sans</vt:lpstr>
      <vt:lpstr>Blue and White Simple Basic Company Roadmap Presentation</vt:lpstr>
      <vt:lpstr>Git with 소스트리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with 소스트리</dc:title>
  <dc:creator>Jihyun Lee</dc:creator>
  <cp:lastModifiedBy>Jihyun Lee</cp:lastModifiedBy>
  <cp:revision>46</cp:revision>
  <dcterms:modified xsi:type="dcterms:W3CDTF">2023-01-13T03:16:05Z</dcterms:modified>
</cp:coreProperties>
</file>